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6" r:id="rId11"/>
    <p:sldId id="257" r:id="rId12"/>
    <p:sldId id="258" r:id="rId13"/>
    <p:sldId id="259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A18C9-FE91-4FC9-AA48-DAB9C965850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584CD-AD80-4912-BE2F-7D8C33A9E3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98383D-67C1-4719-BBF2-CAEC0EE39886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-For most cases the PCR process will undergo about 25-30 cycles which will produce about 1 million copies of DNA that a scientist can perform other tests on.  </a:t>
            </a:r>
          </a:p>
          <a:p>
            <a:r>
              <a:rPr lang="en-US" smtClean="0">
                <a:ea typeface="ＭＳ Ｐゴシック" pitchFamily="34" charset="-128"/>
              </a:rPr>
              <a:t>-Since each cycle is about 2 minutes long, it takes about an hour to reproduce 1 million copies of DNA.  </a:t>
            </a:r>
          </a:p>
          <a:p>
            <a:r>
              <a:rPr lang="en-US" smtClean="0">
                <a:ea typeface="ＭＳ Ｐゴシック" pitchFamily="34" charset="-128"/>
              </a:rPr>
              <a:t>-The whole process of PCR takes place in a DNA thermal cycler which is pictured here.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B89AB-1C30-40E4-908C-2EA53B3CB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82F1A-AD8D-4878-B9EC-DE62A823C9B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7E5B4-4284-4405-A526-7265210D7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305050"/>
          </a:xfrm>
        </p:spPr>
        <p:txBody>
          <a:bodyPr/>
          <a:lstStyle/>
          <a:p>
            <a:r>
              <a:rPr lang="en-US" sz="6600" b="1" smtClean="0">
                <a:solidFill>
                  <a:srgbClr val="000000"/>
                </a:solidFill>
                <a:ea typeface="ＭＳ Ｐゴシック" pitchFamily="34" charset="-128"/>
              </a:rPr>
              <a:t>Polymerase Chain Reaction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/>
          <a:lstStyle/>
          <a:p>
            <a:r>
              <a:rPr lang="en-US" sz="6600" b="1" smtClean="0">
                <a:solidFill>
                  <a:srgbClr val="000000"/>
                </a:solidFill>
                <a:ea typeface="ＭＳ Ｐゴシック" pitchFamily="34" charset="-128"/>
              </a:rPr>
              <a:t>PCR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PCR can be used as an alternative to</a:t>
            </a:r>
            <a:br>
              <a:rPr lang="en-US" sz="3200" dirty="0" smtClean="0"/>
            </a:br>
            <a:r>
              <a:rPr lang="en-US" sz="3200" dirty="0" smtClean="0"/>
              <a:t>hybridization for the screening of genomic</a:t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r>
              <a:rPr lang="en-US" sz="3200" dirty="0" err="1" smtClean="0"/>
              <a:t>cDNA</a:t>
            </a:r>
            <a:r>
              <a:rPr lang="en-US" sz="3200" dirty="0" smtClean="0"/>
              <a:t> libraries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also several applications where the use of degenerate primers is favorable. A degenerate primer is a mixture of primers, all of similar sequence but with variations at one or more positions.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579904"/>
            <a:ext cx="6000750" cy="627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1819870"/>
            <a:ext cx="335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Immunological screening uses </a:t>
            </a:r>
            <a:r>
              <a:rPr lang="en-US" sz="2000" dirty="0" err="1" smtClean="0"/>
              <a:t>speciﬁc</a:t>
            </a:r>
            <a:r>
              <a:rPr lang="en-US" sz="2000" dirty="0" smtClean="0"/>
              <a:t> antibodies to detect expressed gene products 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7639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Southwestern and northwestern screening  are used to detect clones encoding nucleic acid binding proteins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840" t="7292" r="23280" b="8333"/>
          <a:stretch>
            <a:fillRect/>
          </a:stretch>
        </p:blipFill>
        <p:spPr bwMode="auto">
          <a:xfrm>
            <a:off x="685800" y="0"/>
            <a:ext cx="7696200" cy="677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399"/>
            <a:ext cx="6934200" cy="1752601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	Functional cloning exploits the biochemical or physiological activity of the gene product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6984" r="12738"/>
          <a:stretch>
            <a:fillRect/>
          </a:stretch>
        </p:blipFill>
        <p:spPr bwMode="auto">
          <a:xfrm>
            <a:off x="419100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4800600" cy="990600"/>
          </a:xfrm>
        </p:spPr>
        <p:txBody>
          <a:bodyPr/>
          <a:lstStyle/>
          <a:p>
            <a:r>
              <a:rPr lang="en-US" sz="5400" b="1" smtClean="0">
                <a:solidFill>
                  <a:srgbClr val="000000"/>
                </a:solidFill>
                <a:ea typeface="ＭＳ Ｐゴシック" pitchFamily="34" charset="-128"/>
              </a:rPr>
              <a:t>PCR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009900"/>
                </a:solidFill>
                <a:ea typeface="ＭＳ Ｐゴシック" pitchFamily="34" charset="-128"/>
              </a:rPr>
              <a:t>invented by Karry B. Mullis (1983, Nobel Prize 1993)	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009900"/>
                </a:solidFill>
                <a:ea typeface="ＭＳ Ｐゴシック" pitchFamily="34" charset="-128"/>
              </a:rPr>
              <a:t>patent sold by Cetus corp. to La Roche for $300 million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0000FF"/>
                </a:solidFill>
                <a:ea typeface="ＭＳ Ｐゴシック" pitchFamily="34" charset="-128"/>
              </a:rPr>
              <a:t>depends on thermo-resistant DNA polymerase (e.g. Taq polymerase) and a thermal cycler</a:t>
            </a:r>
          </a:p>
        </p:txBody>
      </p:sp>
      <p:pic>
        <p:nvPicPr>
          <p:cNvPr id="33796" name="Picture 4" descr="book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304800"/>
            <a:ext cx="3886200" cy="563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Heat-stable DNA polymerase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415131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smtClean="0">
                <a:ea typeface="ＭＳ Ｐゴシック" pitchFamily="34" charset="-128"/>
              </a:rPr>
              <a:t>Taq </a:t>
            </a:r>
            <a:r>
              <a:rPr lang="en-US" sz="2800" smtClean="0">
                <a:ea typeface="ＭＳ Ｐゴシック" pitchFamily="34" charset="-128"/>
              </a:rPr>
              <a:t>DNA polymerase was isolated from the bacterium </a:t>
            </a:r>
            <a:r>
              <a:rPr lang="en-US" sz="2800" i="1" smtClean="0">
                <a:ea typeface="ＭＳ Ｐゴシック" pitchFamily="34" charset="-128"/>
              </a:rPr>
              <a:t>Thermus aquaticus.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i="1" smtClean="0">
                <a:ea typeface="ＭＳ Ｐゴシック" pitchFamily="34" charset="-128"/>
              </a:rPr>
              <a:t>Taq</a:t>
            </a:r>
            <a:r>
              <a:rPr lang="en-US" sz="2800" smtClean="0">
                <a:ea typeface="ＭＳ Ｐゴシック" pitchFamily="34" charset="-128"/>
              </a:rPr>
              <a:t> polymerase is stable at the high temperatures (~95</a:t>
            </a:r>
            <a:r>
              <a:rPr lang="en-US" sz="2800" baseline="30000" smtClean="0">
                <a:ea typeface="ＭＳ Ｐゴシック" pitchFamily="34" charset="-128"/>
              </a:rPr>
              <a:t>o</a:t>
            </a:r>
            <a:r>
              <a:rPr lang="en-US" sz="2800" smtClean="0">
                <a:ea typeface="ＭＳ Ｐゴシック" pitchFamily="34" charset="-128"/>
              </a:rPr>
              <a:t>C) used for denaturing DNA.</a:t>
            </a:r>
          </a:p>
        </p:txBody>
      </p:sp>
      <p:sp>
        <p:nvSpPr>
          <p:cNvPr id="34820" name="Text Box 10"/>
          <p:cNvSpPr txBox="1">
            <a:spLocks noChangeArrowheads="1"/>
          </p:cNvSpPr>
          <p:nvPr/>
        </p:nvSpPr>
        <p:spPr bwMode="auto">
          <a:xfrm>
            <a:off x="5670550" y="4540250"/>
            <a:ext cx="294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Hot springs at Yellowstone </a:t>
            </a:r>
          </a:p>
          <a:p>
            <a:r>
              <a:rPr lang="en-US"/>
              <a:t>National Park, Wyoming.</a:t>
            </a:r>
          </a:p>
        </p:txBody>
      </p:sp>
      <p:pic>
        <p:nvPicPr>
          <p:cNvPr id="34821" name="Picture 6" descr="big_H1779C36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9675" y="1676400"/>
            <a:ext cx="38719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ＭＳ Ｐゴシック" pitchFamily="34" charset="-128"/>
              </a:rPr>
              <a:t>DNA polymerase requirements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template</a:t>
            </a:r>
          </a:p>
          <a:p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primer</a:t>
            </a:r>
          </a:p>
          <a:p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nucleotides</a:t>
            </a:r>
          </a:p>
          <a:p>
            <a:r>
              <a:rPr lang="en-US" sz="3600" b="1" smtClean="0">
                <a:solidFill>
                  <a:schemeClr val="hlink"/>
                </a:solidFill>
                <a:ea typeface="ＭＳ Ｐゴシック" pitchFamily="34" charset="-128"/>
              </a:rPr>
              <a:t>regulated pH, salt concentration, cofactors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Steps in DNA replication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209800"/>
            <a:ext cx="6400800" cy="3124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3600" b="1" smtClean="0">
                <a:solidFill>
                  <a:srgbClr val="FF0000"/>
                </a:solidFill>
                <a:ea typeface="ＭＳ Ｐゴシック" pitchFamily="34" charset="-128"/>
              </a:rPr>
              <a:t>template denatured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en-US" sz="3600" b="1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primers anneal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en-US" sz="3600" b="1" smtClean="0">
              <a:solidFill>
                <a:srgbClr val="0000FF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3600" b="1" smtClean="0">
                <a:solidFill>
                  <a:srgbClr val="009900"/>
                </a:solidFill>
                <a:ea typeface="ＭＳ Ｐゴシック" pitchFamily="34" charset="-128"/>
              </a:rPr>
              <a:t>new strand elongation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Steps in a PCR cycle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6781800" cy="2590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1</a:t>
            </a:r>
            <a:r>
              <a:rPr lang="en-US" sz="2000" b="1" smtClean="0">
                <a:solidFill>
                  <a:srgbClr val="0000FF"/>
                </a:solidFill>
                <a:ea typeface="ＭＳ Ｐゴシック" pitchFamily="34" charset="-128"/>
              </a:rPr>
              <a:t>) template denatured: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ea typeface="ＭＳ Ｐゴシック" pitchFamily="34" charset="-128"/>
              </a:rPr>
              <a:t>	94 C, 30 sec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ea typeface="ＭＳ Ｐゴシック" pitchFamily="34" charset="-128"/>
              </a:rPr>
              <a:t>2) primers anneal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ea typeface="ＭＳ Ｐゴシック" pitchFamily="34" charset="-128"/>
              </a:rPr>
              <a:t>	45-72 C, depending on primer sequence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ea typeface="ＭＳ Ｐゴシック" pitchFamily="34" charset="-128"/>
              </a:rPr>
              <a:t>	30 sec – 1 min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ea typeface="ＭＳ Ｐゴシック" pitchFamily="34" charset="-128"/>
              </a:rPr>
              <a:t>3) new strand elongation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ea typeface="ＭＳ Ｐゴシック" pitchFamily="34" charset="-128"/>
              </a:rPr>
              <a:t>	72 C depending on the type of polymerase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ea typeface="ＭＳ Ｐゴシック" pitchFamily="34" charset="-128"/>
              </a:rPr>
              <a:t>	1 min for 1000 nucleotides of amplified sequence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0000FF"/>
              </a:solidFill>
              <a:ea typeface="ＭＳ Ｐゴシック" pitchFamily="34" charset="-12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09600" y="4495800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</a:rPr>
              <a:t>Number of specific DNA molecule copies grows exponentially with each PCR cycle. Usually run 20-40 cycles to get enough DNA for most applications (If you start with 2 molecules, after 30 cycles you will have more than a billion)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b="1" smtClean="0">
                <a:solidFill>
                  <a:srgbClr val="000000"/>
                </a:solidFill>
                <a:ea typeface="ＭＳ Ｐゴシック" pitchFamily="34" charset="-128"/>
              </a:rPr>
              <a:t>PCR Process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3733800" cy="4525963"/>
          </a:xfrm>
        </p:spPr>
        <p:txBody>
          <a:bodyPr/>
          <a:lstStyle/>
          <a:p>
            <a:pPr>
              <a:buClr>
                <a:srgbClr val="008000"/>
              </a:buClr>
            </a:pPr>
            <a:r>
              <a:rPr lang="en-US" sz="4000" smtClean="0">
                <a:solidFill>
                  <a:srgbClr val="000066"/>
                </a:solidFill>
                <a:ea typeface="ＭＳ Ｐゴシック" pitchFamily="34" charset="-128"/>
              </a:rPr>
              <a:t>25-30 cycles</a:t>
            </a:r>
          </a:p>
          <a:p>
            <a:endParaRPr lang="en-US" sz="40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buClr>
                <a:srgbClr val="008000"/>
              </a:buClr>
            </a:pPr>
            <a:r>
              <a:rPr lang="en-US" sz="4000" smtClean="0">
                <a:solidFill>
                  <a:srgbClr val="000066"/>
                </a:solidFill>
                <a:ea typeface="ＭＳ Ｐゴシック" pitchFamily="34" charset="-128"/>
              </a:rPr>
              <a:t>2 minute cycles</a:t>
            </a:r>
          </a:p>
          <a:p>
            <a:endParaRPr lang="en-US" sz="40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buClr>
                <a:srgbClr val="008000"/>
              </a:buClr>
            </a:pPr>
            <a:r>
              <a:rPr lang="en-US" sz="4000" smtClean="0">
                <a:solidFill>
                  <a:srgbClr val="000066"/>
                </a:solidFill>
                <a:ea typeface="ＭＳ Ｐゴシック" pitchFamily="34" charset="-128"/>
              </a:rPr>
              <a:t>DNA thermal cycler</a:t>
            </a:r>
          </a:p>
        </p:txBody>
      </p:sp>
      <p:pic>
        <p:nvPicPr>
          <p:cNvPr id="38916" name="Picture 6" descr="12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5240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pcr"/>
          <p:cNvPicPr>
            <a:picLocks noChangeAspect="1" noChangeArrowheads="1"/>
          </p:cNvPicPr>
          <p:nvPr/>
        </p:nvPicPr>
        <p:blipFill>
          <a:blip r:embed="rId2">
            <a:lum bright="-18000" contrast="36000"/>
          </a:blip>
          <a:srcRect/>
          <a:stretch>
            <a:fillRect/>
          </a:stretch>
        </p:blipFill>
        <p:spPr bwMode="auto">
          <a:xfrm>
            <a:off x="990600" y="0"/>
            <a:ext cx="6172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AutoShape 5"/>
          <p:cNvSpPr>
            <a:spLocks/>
          </p:cNvSpPr>
          <p:nvPr/>
        </p:nvSpPr>
        <p:spPr bwMode="auto">
          <a:xfrm>
            <a:off x="6400800" y="19812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6"/>
          <p:cNvSpPr>
            <a:spLocks/>
          </p:cNvSpPr>
          <p:nvPr/>
        </p:nvSpPr>
        <p:spPr bwMode="auto">
          <a:xfrm>
            <a:off x="6400800" y="25908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629400" y="21336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Annealing primers</a:t>
            </a: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6629400" y="27432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8000"/>
                </a:solidFill>
              </a:rPr>
              <a:t>New strand elongation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629400" y="14017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Template denatured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Uses for PCR 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Research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Gene cloning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Real-time PCR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DNA sequencing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52600"/>
            <a:ext cx="3810000" cy="4114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Clinical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DNA fingerprinting 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Crime scene analysis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Paternity testing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Archeological finds</a:t>
            </a:r>
          </a:p>
          <a:p>
            <a:pPr lvl="2"/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Genetically inherited diseases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316</Words>
  <Application>Microsoft Office PowerPoint</Application>
  <PresentationFormat>On-screen Show (4:3)</PresentationFormat>
  <Paragraphs>65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Polymerase Chain Reaction</vt:lpstr>
      <vt:lpstr>PCR</vt:lpstr>
      <vt:lpstr>Heat-stable DNA polymerase</vt:lpstr>
      <vt:lpstr>DNA polymerase requirements</vt:lpstr>
      <vt:lpstr>Steps in DNA replication</vt:lpstr>
      <vt:lpstr>Steps in a PCR cycle</vt:lpstr>
      <vt:lpstr>PCR Process</vt:lpstr>
      <vt:lpstr>Slide 8</vt:lpstr>
      <vt:lpstr>Uses for PCR </vt:lpstr>
      <vt:lpstr>The PCR can be used as an alternative to hybridization for the screening of genomic and cDNA libraries 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PCR can be used as an alternative to hybridization for the screening of genomic and cDNA libraries</dc:title>
  <dc:creator>Gaurav</dc:creator>
  <cp:lastModifiedBy>Gaurav</cp:lastModifiedBy>
  <cp:revision>4</cp:revision>
  <dcterms:created xsi:type="dcterms:W3CDTF">2010-09-10T04:48:25Z</dcterms:created>
  <dcterms:modified xsi:type="dcterms:W3CDTF">2010-09-10T07:43:17Z</dcterms:modified>
</cp:coreProperties>
</file>